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8" r:id="rId2"/>
  </p:sldMasterIdLst>
  <p:sldIdLst>
    <p:sldId id="266" r:id="rId3"/>
    <p:sldId id="257" r:id="rId4"/>
    <p:sldId id="272" r:id="rId5"/>
    <p:sldId id="273" r:id="rId6"/>
    <p:sldId id="275" r:id="rId7"/>
    <p:sldId id="274" r:id="rId8"/>
    <p:sldId id="260" r:id="rId9"/>
    <p:sldId id="267" r:id="rId10"/>
    <p:sldId id="259"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6" d="100"/>
          <a:sy n="86" d="100"/>
        </p:scale>
        <p:origin x="-264"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591D07-F4E1-49A5-BFD7-AE97343E52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B1CAE796-6814-4C1F-B48B-E9234852BC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A716AE32-4FAF-4302-B981-176F4B77ED81}"/>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F0BB04F1-8CEB-406C-BE0E-A7347EEEA98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69F3FB7C-EC45-4811-A07F-5663E3B10826}"/>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929573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FAAF87-90D0-47FC-BB4C-885E48A4965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A792818F-BC8E-4C6D-AB37-9E77BB6D87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BB810ECB-9BE1-4C62-9516-4EB6911E26D1}"/>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EAE7ADE7-3560-4438-BAD7-8A98D6CEDB0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09680540-88F9-4F15-B35B-F2FDB06C3F46}"/>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4105938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586D57E-13B2-4B0F-AD52-1DB4D8ED2D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B6C1673A-C11B-4219-B420-511C737929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DF4DBE8C-3AE8-4531-8381-E53410AE1E36}"/>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33F68BFE-608C-49BC-84C6-D057EB33152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1EB5068F-0510-441B-83A3-F86DCEFB485B}"/>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3326381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10733828" y="1110597"/>
            <a:ext cx="2286000" cy="508000"/>
          </a:xfrm>
        </p:spPr>
        <p:txBody>
          <a:bodyPr/>
          <a:lstStyle/>
          <a:p>
            <a:fld id="{1D8BD707-D9CF-40AE-B4C6-C98DA3205C09}" type="datetimeFigureOut">
              <a:rPr lang="en-US" smtClean="0"/>
              <a:pPr/>
              <a:t>25-01-2022</a:t>
            </a:fld>
            <a:endParaRPr lang="en-US"/>
          </a:p>
        </p:txBody>
      </p:sp>
      <p:sp>
        <p:nvSpPr>
          <p:cNvPr id="17" name="Footer Placeholder 16"/>
          <p:cNvSpPr>
            <a:spLocks noGrp="1"/>
          </p:cNvSpPr>
          <p:nvPr>
            <p:ph type="ftr" sz="quarter" idx="11"/>
          </p:nvPr>
        </p:nvSpPr>
        <p:spPr bwMode="auto">
          <a:xfrm rot="5400000">
            <a:off x="10045959" y="4117661"/>
            <a:ext cx="3657600" cy="512064"/>
          </a:xfrm>
        </p:spPr>
        <p:txBody>
          <a:bodyPr/>
          <a:lstStyle/>
          <a:p>
            <a:endParaRPr lang="en-US"/>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767392" y="4928702"/>
            <a:ext cx="8128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25-01-2022</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fld id="{1D8BD707-D9CF-40AE-B4C6-C98DA3205C09}" type="datetimeFigureOut">
              <a:rPr lang="en-US" smtClean="0"/>
              <a:pPr/>
              <a:t>25-01-2022</a:t>
            </a:fld>
            <a:endParaRPr lang="en-US"/>
          </a:p>
        </p:txBody>
      </p:sp>
      <p:sp>
        <p:nvSpPr>
          <p:cNvPr id="5" name="Footer Placeholder 4"/>
          <p:cNvSpPr>
            <a:spLocks noGrp="1"/>
          </p:cNvSpPr>
          <p:nvPr>
            <p:ph type="ftr" sz="quarter" idx="11"/>
          </p:nvPr>
        </p:nvSpPr>
        <p:spPr bwMode="auto">
          <a:xfrm rot="5400000">
            <a:off x="10046208" y="4114800"/>
            <a:ext cx="3657600" cy="512064"/>
          </a:xfrm>
        </p:spPr>
        <p:txBody>
          <a:bodyPr/>
          <a:lstStyle/>
          <a:p>
            <a:endParaRPr lang="en-US"/>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787488" y="4928702"/>
            <a:ext cx="8128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25-01-2022</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25-01-2022</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B3B361-2C1F-43C4-A6D1-0043599843C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0BE1E329-9627-4FF7-B040-FDD6D1D17D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5A859C7D-7910-44F6-BD77-7D2FE03119F4}"/>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2B795102-041D-4F21-9E1F-6DD4F8DAE38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5D49910A-90C8-4AF6-9C4F-8B1C2681099D}"/>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15336970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25-01-2022</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235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25-01-2022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54C10D-6037-4499-BE72-C2FF3DD0F1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1CD1EB4C-54F5-48A5-953B-9561B5827D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ADF9D84-7617-4FD0-8496-445A27D924C7}"/>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2C41B5F7-FFAF-4881-A55A-8292A5DC81F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F1F038BB-1723-4BF9-BE7E-BD4EDC1DBEAE}"/>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642284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C5D4B8-4591-4076-875C-D99727F8FD3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57CF3CAC-A010-49CC-91BB-D6F3393BD0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B615221B-5C40-4828-A9C3-991D81719E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992A4775-9B83-4EA4-8ECB-BBE208925378}"/>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6" name="Footer Placeholder 5">
            <a:extLst>
              <a:ext uri="{FF2B5EF4-FFF2-40B4-BE49-F238E27FC236}">
                <a16:creationId xmlns:a16="http://schemas.microsoft.com/office/drawing/2014/main" xmlns="" id="{B4BCEF89-A06B-45D4-A4FA-5AC9788497D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1C2E8333-8161-4A0C-B1EA-6E42796106A5}"/>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763228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952504-2A58-40CA-BFBB-0D277DD4C85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0FA7808F-FBF6-4DB8-B67B-708C8EBDA4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950F6F7-9AA0-474D-A621-8DA0F96E1F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04001665-6ED3-4D63-93F2-C4C9DBFFE0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2D2CB52-591C-4550-A7E3-9E663FCE59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53907B2E-9E69-4065-B827-79280F99798C}"/>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8" name="Footer Placeholder 7">
            <a:extLst>
              <a:ext uri="{FF2B5EF4-FFF2-40B4-BE49-F238E27FC236}">
                <a16:creationId xmlns:a16="http://schemas.microsoft.com/office/drawing/2014/main" xmlns="" id="{7207DB64-69AC-4FA2-9806-A7E8666C596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7FB934BF-9D40-45D6-9066-2CC72D87902A}"/>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358983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86E2F5-CDD6-4EBB-83C4-776AE9F0F6B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F225356F-5A4B-4D2F-95EB-E8FD68E1E440}"/>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4" name="Footer Placeholder 3">
            <a:extLst>
              <a:ext uri="{FF2B5EF4-FFF2-40B4-BE49-F238E27FC236}">
                <a16:creationId xmlns:a16="http://schemas.microsoft.com/office/drawing/2014/main" xmlns="" id="{F198E3CF-3657-44BC-A211-8A305F2C2E6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B399E6A2-D44F-4260-9B6A-B3763DDD7BF9}"/>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3160402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220527D-4854-4ABE-BC27-6672FBCF9326}"/>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3" name="Footer Placeholder 2">
            <a:extLst>
              <a:ext uri="{FF2B5EF4-FFF2-40B4-BE49-F238E27FC236}">
                <a16:creationId xmlns:a16="http://schemas.microsoft.com/office/drawing/2014/main" xmlns="" id="{4B7794FF-176E-4FAA-82BC-E1EC4F2A0FF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2FDDB779-1001-4C6C-9737-071A7B6AFFC4}"/>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425252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B7215-3FEC-4C2A-AC3E-041327E00A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08931A72-F338-4EE1-8765-F3A4E91BC7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33DD7D2A-E1DF-4FB9-B763-EB68DF9E9E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5D5A39C-9744-4E2D-9BF0-3129046B80B8}"/>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6" name="Footer Placeholder 5">
            <a:extLst>
              <a:ext uri="{FF2B5EF4-FFF2-40B4-BE49-F238E27FC236}">
                <a16:creationId xmlns:a16="http://schemas.microsoft.com/office/drawing/2014/main" xmlns="" id="{E9A96A75-E86D-42E2-A8D0-84ED0D304B6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422ECFFB-9E1C-4B80-AD86-24EB70A250F2}"/>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384589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93F010-3B76-41EA-9C82-DB26745F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C7CE74C4-A765-4CBD-AF4A-898CA5A60C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B5BAA355-D49C-4D11-B042-3E9947C877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0E0D957-3217-4F52-8BC4-4617862D39C6}"/>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6" name="Footer Placeholder 5">
            <a:extLst>
              <a:ext uri="{FF2B5EF4-FFF2-40B4-BE49-F238E27FC236}">
                <a16:creationId xmlns:a16="http://schemas.microsoft.com/office/drawing/2014/main" xmlns="" id="{7C4D947C-FC5B-4BB9-9E57-1A054BF01CA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B44CEF2B-DC8B-4641-ADC2-C530D5ABE91D}"/>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4117310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40E0D22-B1CA-441F-BB1D-44E33694A2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FBE8E57E-596F-4FE5-9726-F7CAA48567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1FC6B6E9-275B-4732-8489-D69DB416EB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A7E88DB5-CC2C-4747-81EE-C8D2E9C0CB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213B53C7-F972-4D8E-9799-85A828DBCC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156932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7A777AA3-21A2-4327-9824-588DE38F5393}" type="datetimeFigureOut">
              <a:rPr lang="en-IN" smtClean="0"/>
              <a:pPr/>
              <a:t>25-01-2022</a:t>
            </a:fld>
            <a:endParaRPr lang="en-IN"/>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B9772924-5291-48CC-AB3B-0D6F126AD7D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391920"/>
            <a:ext cx="7772400" cy="1696720"/>
          </a:xfrm>
        </p:spPr>
        <p:txBody>
          <a:bodyPr/>
          <a:lstStyle/>
          <a:p>
            <a:r>
              <a:rPr lang="en-IN" dirty="0">
                <a:latin typeface="Times New Roman" pitchFamily="18" charset="0"/>
                <a:cs typeface="Times New Roman" pitchFamily="18" charset="0"/>
              </a:rPr>
              <a:t>VAS DEFERENS</a:t>
            </a:r>
            <a:endParaRPr lang="en-US" dirty="0"/>
          </a:p>
        </p:txBody>
      </p:sp>
      <p:sp>
        <p:nvSpPr>
          <p:cNvPr id="3" name="Subtitle 2"/>
          <p:cNvSpPr>
            <a:spLocks noGrp="1"/>
          </p:cNvSpPr>
          <p:nvPr>
            <p:ph type="subTitle" idx="1"/>
          </p:nvPr>
        </p:nvSpPr>
        <p:spPr>
          <a:xfrm>
            <a:off x="5867400" y="3886200"/>
            <a:ext cx="4724400" cy="2819400"/>
          </a:xfrm>
        </p:spPr>
        <p:txBody>
          <a:bodyPr>
            <a:normAutofit/>
          </a:bodyPr>
          <a:lstStyle/>
          <a:p>
            <a:pPr algn="l"/>
            <a:r>
              <a:rPr lang="en-US" dirty="0">
                <a:solidFill>
                  <a:schemeClr val="tx1"/>
                </a:solidFill>
              </a:rPr>
              <a:t>By</a:t>
            </a:r>
            <a:r>
              <a:rPr lang="en-US" dirty="0"/>
              <a:t> </a:t>
            </a:r>
          </a:p>
          <a:p>
            <a:pPr algn="r"/>
            <a:r>
              <a:rPr lang="en-US" sz="2800" dirty="0">
                <a:solidFill>
                  <a:schemeClr val="tx1"/>
                </a:solidFill>
                <a:latin typeface="Times New Roman" panose="02020603050405020304" pitchFamily="18" charset="0"/>
                <a:cs typeface="Times New Roman" panose="02020603050405020304" pitchFamily="18" charset="0"/>
              </a:rPr>
              <a:t>Dr. Berlina Terrence Mary. D</a:t>
            </a:r>
          </a:p>
          <a:p>
            <a:pPr algn="r"/>
            <a:r>
              <a:rPr lang="en-US" sz="2800" dirty="0">
                <a:solidFill>
                  <a:schemeClr val="tx1"/>
                </a:solidFill>
                <a:latin typeface="Times New Roman" panose="02020603050405020304" pitchFamily="18" charset="0"/>
                <a:cs typeface="Times New Roman" panose="02020603050405020304" pitchFamily="18" charset="0"/>
              </a:rPr>
              <a:t>Assistant professor </a:t>
            </a:r>
          </a:p>
          <a:p>
            <a:pPr algn="r"/>
            <a:r>
              <a:rPr lang="en-US" sz="2800" dirty="0">
                <a:solidFill>
                  <a:schemeClr val="tx1"/>
                </a:solidFill>
                <a:latin typeface="Times New Roman" panose="02020603050405020304" pitchFamily="18" charset="0"/>
                <a:cs typeface="Times New Roman" panose="02020603050405020304" pitchFamily="18" charset="0"/>
              </a:rPr>
              <a:t>	Dept of Anatomy</a:t>
            </a:r>
          </a:p>
          <a:p>
            <a:pPr algn="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8E6DD72-F8E7-43E7-89B1-1FEFBCB58CB0}"/>
              </a:ext>
            </a:extLst>
          </p:cNvPr>
          <p:cNvSpPr>
            <a:spLocks noGrp="1"/>
          </p:cNvSpPr>
          <p:nvPr>
            <p:ph idx="1"/>
          </p:nvPr>
        </p:nvSpPr>
        <p:spPr/>
        <p:txBody>
          <a:bodyPr>
            <a:normAutofit/>
          </a:bodyPr>
          <a:lstStyle/>
          <a:p>
            <a:pPr marL="0" indent="0">
              <a:buNone/>
            </a:pPr>
            <a:endParaRPr lang="en-US" sz="4800" dirty="0"/>
          </a:p>
          <a:p>
            <a:pPr marL="0" indent="0">
              <a:buNone/>
            </a:pPr>
            <a:endParaRPr lang="en-US" sz="4800" dirty="0"/>
          </a:p>
          <a:p>
            <a:pPr marL="0" indent="0">
              <a:buNone/>
            </a:pPr>
            <a:r>
              <a:rPr lang="en-US" sz="4800" dirty="0"/>
              <a:t>				Thank you</a:t>
            </a:r>
            <a:endParaRPr lang="en-IN" sz="4800" dirty="0"/>
          </a:p>
        </p:txBody>
      </p:sp>
    </p:spTree>
    <p:extLst>
      <p:ext uri="{BB962C8B-B14F-4D97-AF65-F5344CB8AC3E}">
        <p14:creationId xmlns:p14="http://schemas.microsoft.com/office/powerpoint/2010/main" xmlns="" val="388756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2EA6A3A-4C5E-400B-9DE5-A73F18E5368B}"/>
              </a:ext>
            </a:extLst>
          </p:cNvPr>
          <p:cNvSpPr>
            <a:spLocks noGrp="1"/>
          </p:cNvSpPr>
          <p:nvPr>
            <p:ph idx="1"/>
          </p:nvPr>
        </p:nvSpPr>
        <p:spPr>
          <a:xfrm>
            <a:off x="838200" y="426720"/>
            <a:ext cx="10515600" cy="6167120"/>
          </a:xfrm>
        </p:spPr>
        <p:txBody>
          <a:bodyPr>
            <a:normAutofit lnSpcReduction="10000"/>
          </a:bodyPr>
          <a:lstStyle/>
          <a:p>
            <a:pPr marL="0" indent="0">
              <a:lnSpc>
                <a:spcPct val="150000"/>
              </a:lnSpc>
              <a:buNone/>
            </a:pPr>
            <a:r>
              <a:rPr lang="en-US" b="1" dirty="0">
                <a:latin typeface="Arial Narrow" panose="020B0606020202030204" pitchFamily="34" charset="0"/>
              </a:rPr>
              <a:t>Synonyms :</a:t>
            </a:r>
          </a:p>
          <a:p>
            <a:pPr marL="0" indent="0">
              <a:lnSpc>
                <a:spcPct val="150000"/>
              </a:lnSpc>
              <a:buNone/>
            </a:pPr>
            <a:r>
              <a:rPr lang="en-US" b="1" dirty="0">
                <a:latin typeface="Arial Narrow" panose="020B0606020202030204" pitchFamily="34" charset="0"/>
              </a:rPr>
              <a:t>		 </a:t>
            </a:r>
            <a:r>
              <a:rPr lang="en-US" dirty="0">
                <a:latin typeface="Arial Narrow" panose="020B0606020202030204" pitchFamily="34" charset="0"/>
              </a:rPr>
              <a:t>Ductus deferens, deferent duct.</a:t>
            </a:r>
          </a:p>
          <a:p>
            <a:pPr marL="0" indent="0">
              <a:lnSpc>
                <a:spcPct val="150000"/>
              </a:lnSpc>
              <a:buNone/>
            </a:pPr>
            <a:r>
              <a:rPr lang="en-US" b="1" dirty="0">
                <a:latin typeface="Arial Narrow" panose="020B0606020202030204" pitchFamily="34" charset="0"/>
              </a:rPr>
              <a:t>Definition : </a:t>
            </a:r>
          </a:p>
          <a:p>
            <a:pPr algn="just" eaLnBrk="1" hangingPunct="1">
              <a:lnSpc>
                <a:spcPct val="150000"/>
              </a:lnSpc>
              <a:spcBef>
                <a:spcPct val="0"/>
              </a:spcBef>
              <a:spcAft>
                <a:spcPts val="600"/>
              </a:spcAft>
              <a:buFontTx/>
              <a:buNone/>
            </a:pPr>
            <a:r>
              <a:rPr lang="en-US" b="1" dirty="0">
                <a:latin typeface="Arial Narrow" panose="020B0606020202030204" pitchFamily="34" charset="0"/>
              </a:rPr>
              <a:t>		</a:t>
            </a:r>
            <a:r>
              <a:rPr lang="en-US" altLang="en-US" sz="2800" dirty="0">
                <a:latin typeface="Arial Narrow" panose="020B0606020202030204" pitchFamily="34" charset="0"/>
              </a:rPr>
              <a:t>The ductus deferens is a thick-walled, muscular tube which transmits spermatozoa from the epididymis to the ejaculatory duct. It feels cord like at the upper lateral part of scrotum. Ductus deferens has a narrow lumen except at the terminal dilated part called the ampulla. </a:t>
            </a:r>
          </a:p>
          <a:p>
            <a:pPr algn="just" eaLnBrk="1" hangingPunct="1">
              <a:lnSpc>
                <a:spcPct val="150000"/>
              </a:lnSpc>
              <a:spcBef>
                <a:spcPct val="0"/>
              </a:spcBef>
              <a:spcAft>
                <a:spcPts val="600"/>
              </a:spcAft>
              <a:buFontTx/>
              <a:buNone/>
            </a:pPr>
            <a:r>
              <a:rPr lang="en-US" altLang="en-US" sz="2800" b="1" dirty="0">
                <a:latin typeface="Arial Narrow" panose="020B0606020202030204" pitchFamily="34" charset="0"/>
              </a:rPr>
              <a:t>Length :</a:t>
            </a:r>
          </a:p>
          <a:p>
            <a:pPr algn="just" eaLnBrk="1" hangingPunct="1">
              <a:lnSpc>
                <a:spcPct val="150000"/>
              </a:lnSpc>
              <a:spcBef>
                <a:spcPct val="0"/>
              </a:spcBef>
              <a:spcAft>
                <a:spcPts val="600"/>
              </a:spcAft>
              <a:buFontTx/>
              <a:buNone/>
            </a:pPr>
            <a:r>
              <a:rPr lang="en-US" altLang="en-US" sz="2800" dirty="0">
                <a:latin typeface="Arial Narrow" panose="020B0606020202030204" pitchFamily="34" charset="0"/>
              </a:rPr>
              <a:t>		The ductus deferens is about 45 cm long when straightened.</a:t>
            </a:r>
          </a:p>
          <a:p>
            <a:pPr marL="0" indent="0" algn="just">
              <a:lnSpc>
                <a:spcPct val="150000"/>
              </a:lnSpc>
              <a:buNone/>
            </a:pPr>
            <a:endParaRPr lang="en-US" dirty="0">
              <a:latin typeface="Arial Narrow" panose="020B0606020202030204" pitchFamily="34" charset="0"/>
            </a:endParaRPr>
          </a:p>
          <a:p>
            <a:pPr marL="0" indent="0" algn="just" fontAlgn="auto">
              <a:spcBef>
                <a:spcPts val="0"/>
              </a:spcBef>
              <a:spcAft>
                <a:spcPts val="600"/>
              </a:spcAft>
              <a:buNone/>
              <a:defRPr/>
            </a:pPr>
            <a:endParaRPr lang="en-US" dirty="0">
              <a:latin typeface="Arial Narrow" panose="020B0606020202030204" pitchFamily="34" charset="0"/>
            </a:endParaRPr>
          </a:p>
          <a:p>
            <a:pPr marL="0" indent="0">
              <a:buNone/>
            </a:pPr>
            <a:endParaRPr lang="en-IN" dirty="0">
              <a:latin typeface="Arial Narrow" panose="020B0606020202030204" pitchFamily="34" charset="0"/>
            </a:endParaRPr>
          </a:p>
        </p:txBody>
      </p:sp>
    </p:spTree>
    <p:extLst>
      <p:ext uri="{BB962C8B-B14F-4D97-AF65-F5344CB8AC3E}">
        <p14:creationId xmlns:p14="http://schemas.microsoft.com/office/powerpoint/2010/main" xmlns="" val="2087445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C1D94A8-46A1-4ACB-89C7-C944378945C2}"/>
              </a:ext>
            </a:extLst>
          </p:cNvPr>
          <p:cNvSpPr>
            <a:spLocks noGrp="1"/>
          </p:cNvSpPr>
          <p:nvPr>
            <p:ph idx="1"/>
          </p:nvPr>
        </p:nvSpPr>
        <p:spPr>
          <a:xfrm>
            <a:off x="838200" y="193040"/>
            <a:ext cx="10515600" cy="6492240"/>
          </a:xfrm>
        </p:spPr>
        <p:txBody>
          <a:bodyPr>
            <a:normAutofit/>
          </a:bodyPr>
          <a:lstStyle/>
          <a:p>
            <a:pPr marL="0" indent="0" algn="just" eaLnBrk="1" fontAlgn="auto" hangingPunct="1">
              <a:spcBef>
                <a:spcPts val="0"/>
              </a:spcBef>
              <a:spcAft>
                <a:spcPts val="600"/>
              </a:spcAft>
              <a:buNone/>
              <a:defRPr/>
            </a:pPr>
            <a:r>
              <a:rPr lang="en-US" sz="2800" b="1" dirty="0">
                <a:latin typeface="Arial Narrow" panose="020B0606020202030204" pitchFamily="34" charset="0"/>
              </a:rPr>
              <a:t>Location and Course:</a:t>
            </a:r>
          </a:p>
          <a:p>
            <a:pPr marL="0" indent="0" algn="just" eaLnBrk="1" fontAlgn="auto" hangingPunct="1">
              <a:spcBef>
                <a:spcPts val="0"/>
              </a:spcBef>
              <a:spcAft>
                <a:spcPts val="600"/>
              </a:spcAft>
              <a:buNone/>
              <a:defRPr/>
            </a:pPr>
            <a:endParaRPr lang="en-US" sz="2800" b="1" dirty="0">
              <a:latin typeface="Arial Narrow" panose="020B0606020202030204" pitchFamily="34" charset="0"/>
            </a:endParaRPr>
          </a:p>
          <a:p>
            <a:pPr marL="0" indent="0" algn="just" eaLnBrk="1" fontAlgn="auto" hangingPunct="1">
              <a:lnSpc>
                <a:spcPct val="120000"/>
              </a:lnSpc>
              <a:spcBef>
                <a:spcPts val="0"/>
              </a:spcBef>
              <a:spcAft>
                <a:spcPts val="600"/>
              </a:spcAft>
              <a:buNone/>
              <a:defRPr/>
            </a:pPr>
            <a:r>
              <a:rPr lang="en-US" sz="2800" dirty="0">
                <a:latin typeface="Arial Narrow" panose="020B0606020202030204" pitchFamily="34" charset="0"/>
              </a:rPr>
              <a:t>	1.	Within the scrotum along the posterior border of the 	     	          		testis.</a:t>
            </a:r>
          </a:p>
          <a:p>
            <a:pPr marL="0" indent="0" algn="just" eaLnBrk="1" fontAlgn="auto" hangingPunct="1">
              <a:lnSpc>
                <a:spcPct val="120000"/>
              </a:lnSpc>
              <a:spcBef>
                <a:spcPts val="0"/>
              </a:spcBef>
              <a:spcAft>
                <a:spcPts val="600"/>
              </a:spcAft>
              <a:buNone/>
              <a:defRPr/>
            </a:pPr>
            <a:r>
              <a:rPr lang="en-US" sz="2800" dirty="0">
                <a:latin typeface="Arial Narrow" panose="020B0606020202030204" pitchFamily="34" charset="0"/>
              </a:rPr>
              <a:t>	2.	In the inguinal canal as part of the spermatic cord 	     			courses through superficial and deep inguinal rings.</a:t>
            </a:r>
          </a:p>
          <a:p>
            <a:pPr marL="0" indent="0" algn="just" eaLnBrk="1" fontAlgn="auto" hangingPunct="1">
              <a:lnSpc>
                <a:spcPct val="120000"/>
              </a:lnSpc>
              <a:spcBef>
                <a:spcPts val="0"/>
              </a:spcBef>
              <a:spcAft>
                <a:spcPts val="600"/>
              </a:spcAft>
              <a:buNone/>
              <a:defRPr/>
            </a:pPr>
            <a:r>
              <a:rPr lang="en-US" sz="2800" dirty="0">
                <a:latin typeface="Arial Narrow" panose="020B0606020202030204" pitchFamily="34" charset="0"/>
              </a:rPr>
              <a:t>	3.	In the greater pelvis hooks round the lateral side of 				inferior epigastric artery.</a:t>
            </a:r>
          </a:p>
          <a:p>
            <a:pPr marL="0" indent="0" algn="just" eaLnBrk="1" fontAlgn="auto" hangingPunct="1">
              <a:lnSpc>
                <a:spcPct val="120000"/>
              </a:lnSpc>
              <a:spcBef>
                <a:spcPts val="0"/>
              </a:spcBef>
              <a:spcAft>
                <a:spcPts val="600"/>
              </a:spcAft>
              <a:buNone/>
              <a:defRPr/>
            </a:pPr>
            <a:r>
              <a:rPr lang="en-US" sz="2800" dirty="0">
                <a:latin typeface="Arial Narrow" panose="020B0606020202030204" pitchFamily="34" charset="0"/>
              </a:rPr>
              <a:t>	4.	In the lesser pelvis, as it lies close to back of urinary 				bladder it gets crossed by ureter. Then it reaches 					posterior surface of the bladder. There the two vas 				deferens lie medial to seminal vesicles.</a:t>
            </a:r>
          </a:p>
          <a:p>
            <a:pPr marL="0" indent="0">
              <a:buNone/>
            </a:pPr>
            <a:endParaRPr lang="en-IN" dirty="0"/>
          </a:p>
        </p:txBody>
      </p:sp>
    </p:spTree>
    <p:extLst>
      <p:ext uri="{BB962C8B-B14F-4D97-AF65-F5344CB8AC3E}">
        <p14:creationId xmlns:p14="http://schemas.microsoft.com/office/powerpoint/2010/main" xmlns="" val="1851487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28A920-3AB1-47B5-856A-522C11286A74}"/>
              </a:ext>
            </a:extLst>
          </p:cNvPr>
          <p:cNvSpPr>
            <a:spLocks noGrp="1"/>
          </p:cNvSpPr>
          <p:nvPr>
            <p:ph type="title"/>
          </p:nvPr>
        </p:nvSpPr>
        <p:spPr>
          <a:xfrm>
            <a:off x="838200" y="365125"/>
            <a:ext cx="10515600" cy="996315"/>
          </a:xfrm>
        </p:spPr>
        <p:txBody>
          <a:bodyPr>
            <a:normAutofit/>
          </a:bodyPr>
          <a:lstStyle/>
          <a:p>
            <a:r>
              <a:rPr lang="en-US" sz="3200" b="1" dirty="0">
                <a:latin typeface="Arial Narrow" panose="020B0606020202030204" pitchFamily="34" charset="0"/>
              </a:rPr>
              <a:t>Course and relations:</a:t>
            </a:r>
            <a:endParaRPr lang="en-IN" sz="3200" b="1" dirty="0">
              <a:latin typeface="Arial Narrow" panose="020B0606020202030204" pitchFamily="34" charset="0"/>
            </a:endParaRPr>
          </a:p>
        </p:txBody>
      </p:sp>
      <p:sp>
        <p:nvSpPr>
          <p:cNvPr id="3" name="Content Placeholder 2">
            <a:extLst>
              <a:ext uri="{FF2B5EF4-FFF2-40B4-BE49-F238E27FC236}">
                <a16:creationId xmlns:a16="http://schemas.microsoft.com/office/drawing/2014/main" xmlns="" id="{166E4780-B458-4A3F-B573-6D919DAD0CD6}"/>
              </a:ext>
            </a:extLst>
          </p:cNvPr>
          <p:cNvSpPr>
            <a:spLocks noGrp="1"/>
          </p:cNvSpPr>
          <p:nvPr>
            <p:ph idx="1"/>
          </p:nvPr>
        </p:nvSpPr>
        <p:spPr>
          <a:xfrm>
            <a:off x="838200" y="1361440"/>
            <a:ext cx="10515600" cy="4815523"/>
          </a:xfrm>
        </p:spPr>
        <p:txBody>
          <a:bodyPr>
            <a:normAutofit/>
          </a:bodyPr>
          <a:lstStyle/>
          <a:p>
            <a:pPr lvl="1" algn="just">
              <a:lnSpc>
                <a:spcPct val="150000"/>
              </a:lnSpc>
              <a:buFont typeface="Wingdings" panose="05000000000000000000" pitchFamily="2" charset="2"/>
              <a:buChar char="Ø"/>
            </a:pPr>
            <a:r>
              <a:rPr lang="en-US" sz="2800" dirty="0">
                <a:latin typeface="Arial Narrow" panose="020B0606020202030204" pitchFamily="34" charset="0"/>
              </a:rPr>
              <a:t> The ductus deferens begins as a continuation of the tail of the epididymis</a:t>
            </a:r>
          </a:p>
          <a:p>
            <a:pPr lvl="1" algn="just">
              <a:lnSpc>
                <a:spcPct val="150000"/>
              </a:lnSpc>
              <a:buFont typeface="Wingdings" panose="05000000000000000000" pitchFamily="2" charset="2"/>
              <a:buChar char="Ø"/>
            </a:pPr>
            <a:r>
              <a:rPr lang="en-US" sz="2800" dirty="0">
                <a:latin typeface="Arial Narrow" panose="020B0606020202030204" pitchFamily="34" charset="0"/>
              </a:rPr>
              <a:t>	</a:t>
            </a:r>
            <a:r>
              <a:rPr lang="en-US" sz="2800" b="1" dirty="0">
                <a:latin typeface="Arial Narrow" panose="020B0606020202030204" pitchFamily="34" charset="0"/>
              </a:rPr>
              <a:t>Within the scrotum along the posterior border of the testis </a:t>
            </a:r>
            <a:r>
              <a:rPr lang="en-US" sz="2800" dirty="0">
                <a:latin typeface="Arial Narrow" panose="020B0606020202030204" pitchFamily="34" charset="0"/>
              </a:rPr>
              <a:t>– at first it 	is very tortuous, but gradually straightens as it ascends along the 	posterior border of the testis, medial to the epididymis.</a:t>
            </a:r>
          </a:p>
          <a:p>
            <a:pPr lvl="1" algn="just">
              <a:lnSpc>
                <a:spcPct val="150000"/>
              </a:lnSpc>
              <a:buFont typeface="Wingdings" panose="05000000000000000000" pitchFamily="2" charset="2"/>
              <a:buChar char="Ø"/>
            </a:pPr>
            <a:r>
              <a:rPr lang="en-US" sz="2800" dirty="0">
                <a:latin typeface="Arial Narrow" panose="020B0606020202030204" pitchFamily="34" charset="0"/>
              </a:rPr>
              <a:t>  </a:t>
            </a:r>
            <a:r>
              <a:rPr lang="en-US" sz="2800" b="1" dirty="0">
                <a:latin typeface="Arial Narrow" panose="020B0606020202030204" pitchFamily="34" charset="0"/>
              </a:rPr>
              <a:t>In the spermatic cord – </a:t>
            </a:r>
            <a:r>
              <a:rPr lang="en-US" sz="2800" dirty="0">
                <a:latin typeface="Arial Narrow" panose="020B0606020202030204" pitchFamily="34" charset="0"/>
              </a:rPr>
              <a:t>The ductus deferens lies vertically in posterior 	part of spermatic cord and felt as a cord-like structure. It runs upwards to 	the superficial inguinal ring and then traverses the inguinal canal. </a:t>
            </a:r>
          </a:p>
          <a:p>
            <a:pPr lvl="1">
              <a:lnSpc>
                <a:spcPct val="150000"/>
              </a:lnSpc>
              <a:buFont typeface="Wingdings" panose="05000000000000000000" pitchFamily="2" charset="2"/>
              <a:buChar char="Ø"/>
            </a:pPr>
            <a:endParaRPr lang="en-US" sz="2800" dirty="0">
              <a:latin typeface="Arial Narrow" panose="020B0606020202030204" pitchFamily="34" charset="0"/>
            </a:endParaRPr>
          </a:p>
          <a:p>
            <a:pPr lvl="1">
              <a:buFont typeface="Wingdings" panose="05000000000000000000" pitchFamily="2" charset="2"/>
              <a:buChar char="Ø"/>
            </a:pPr>
            <a:endParaRPr lang="en-IN" dirty="0"/>
          </a:p>
        </p:txBody>
      </p:sp>
    </p:spTree>
    <p:extLst>
      <p:ext uri="{BB962C8B-B14F-4D97-AF65-F5344CB8AC3E}">
        <p14:creationId xmlns:p14="http://schemas.microsoft.com/office/powerpoint/2010/main" xmlns="" val="3474510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655E714-F3A7-465D-8A50-D40936944C73}"/>
              </a:ext>
            </a:extLst>
          </p:cNvPr>
          <p:cNvSpPr>
            <a:spLocks noGrp="1"/>
          </p:cNvSpPr>
          <p:nvPr>
            <p:ph idx="1"/>
          </p:nvPr>
        </p:nvSpPr>
        <p:spPr>
          <a:xfrm>
            <a:off x="838200" y="396240"/>
            <a:ext cx="10515600" cy="6339840"/>
          </a:xfrm>
        </p:spPr>
        <p:txBody>
          <a:bodyPr>
            <a:normAutofit/>
          </a:bodyPr>
          <a:lstStyle/>
          <a:p>
            <a:pPr lvl="1" algn="just">
              <a:lnSpc>
                <a:spcPct val="150000"/>
              </a:lnSpc>
              <a:buFont typeface="Wingdings" panose="05000000000000000000" pitchFamily="2" charset="2"/>
              <a:buChar char="Ø"/>
            </a:pPr>
            <a:r>
              <a:rPr lang="en-US" dirty="0"/>
              <a:t>	</a:t>
            </a:r>
            <a:r>
              <a:rPr lang="en-US" sz="2800" b="1" dirty="0">
                <a:latin typeface="Arial Narrow" panose="020B0606020202030204" pitchFamily="34" charset="0"/>
              </a:rPr>
              <a:t>In the greater pelvis – </a:t>
            </a:r>
            <a:r>
              <a:rPr lang="en-US" sz="2800" dirty="0">
                <a:latin typeface="Arial Narrow" panose="020B0606020202030204" pitchFamily="34" charset="0"/>
              </a:rPr>
              <a:t>at the deep inguinal ring, it leaves the spermatic 	cord, and hooks round the lateral side of the inferior epigastric artery. 	Then it passes backwards and medially, across the external iliac vessels 	and enters the lesser pelvis.</a:t>
            </a:r>
          </a:p>
          <a:p>
            <a:pPr lvl="1" algn="just">
              <a:lnSpc>
                <a:spcPct val="150000"/>
              </a:lnSpc>
              <a:buFont typeface="Wingdings" panose="05000000000000000000" pitchFamily="2" charset="2"/>
              <a:buChar char="Ø"/>
            </a:pPr>
            <a:r>
              <a:rPr lang="en-US" sz="2800" dirty="0">
                <a:latin typeface="Arial Narrow" panose="020B0606020202030204" pitchFamily="34" charset="0"/>
              </a:rPr>
              <a:t> </a:t>
            </a:r>
            <a:r>
              <a:rPr lang="en-US" sz="2800" b="1" dirty="0">
                <a:latin typeface="Arial Narrow" panose="020B0606020202030204" pitchFamily="34" charset="0"/>
              </a:rPr>
              <a:t>In the lesser pelvis – </a:t>
            </a:r>
            <a:r>
              <a:rPr lang="en-US" sz="2800" dirty="0">
                <a:latin typeface="Arial Narrow" panose="020B0606020202030204" pitchFamily="34" charset="0"/>
              </a:rPr>
              <a:t>It runs downwards and backwards on the lateral 	pelvic wall, deep to the peritoneum. Here it crosses the obliterated 	umbilical artery, the obturator nerve and vessels and the vesical vessels. 	It then crosses the ureter and bends medially at right angles, to enter the 	</a:t>
            </a:r>
            <a:r>
              <a:rPr lang="en-US" sz="2800" dirty="0" err="1">
                <a:latin typeface="Arial Narrow" panose="020B0606020202030204" pitchFamily="34" charset="0"/>
              </a:rPr>
              <a:t>sacrogenital</a:t>
            </a:r>
            <a:r>
              <a:rPr lang="en-US" sz="2800" dirty="0">
                <a:latin typeface="Arial Narrow" panose="020B0606020202030204" pitchFamily="34" charset="0"/>
              </a:rPr>
              <a:t> fold of peritoneum. </a:t>
            </a:r>
          </a:p>
          <a:p>
            <a:pPr lvl="1">
              <a:buFont typeface="Wingdings" panose="05000000000000000000" pitchFamily="2" charset="2"/>
              <a:buChar char="Ø"/>
            </a:pPr>
            <a:endParaRPr lang="en-IN" dirty="0"/>
          </a:p>
        </p:txBody>
      </p:sp>
    </p:spTree>
    <p:extLst>
      <p:ext uri="{BB962C8B-B14F-4D97-AF65-F5344CB8AC3E}">
        <p14:creationId xmlns:p14="http://schemas.microsoft.com/office/powerpoint/2010/main" xmlns="" val="2921858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843A83C-4062-46E4-BA3B-EF0681925275}"/>
              </a:ext>
            </a:extLst>
          </p:cNvPr>
          <p:cNvSpPr>
            <a:spLocks noGrp="1"/>
          </p:cNvSpPr>
          <p:nvPr>
            <p:ph idx="1"/>
          </p:nvPr>
        </p:nvSpPr>
        <p:spPr>
          <a:xfrm>
            <a:off x="838200" y="619760"/>
            <a:ext cx="10515600" cy="5557203"/>
          </a:xfrm>
        </p:spPr>
        <p:txBody>
          <a:bodyPr>
            <a:normAutofit/>
          </a:bodyPr>
          <a:lstStyle/>
          <a:p>
            <a:pPr lvl="1" algn="just">
              <a:lnSpc>
                <a:spcPct val="160000"/>
              </a:lnSpc>
              <a:buFont typeface="Wingdings" panose="05000000000000000000" pitchFamily="2" charset="2"/>
              <a:buChar char="Ø"/>
            </a:pPr>
            <a:r>
              <a:rPr lang="en-US" dirty="0"/>
              <a:t>	</a:t>
            </a:r>
            <a:r>
              <a:rPr lang="en-US" sz="2800" dirty="0">
                <a:latin typeface="Arial Narrow" panose="020B0606020202030204" pitchFamily="34" charset="0"/>
              </a:rPr>
              <a:t>Reaching the base of the urinary bladder the ductus runs downwards 	and forwards medial to the seminal vesicle. Then it approaches the 	opposite duct and reaches the base of the prostate.</a:t>
            </a:r>
            <a:endParaRPr lang="en-US" sz="2800" dirty="0"/>
          </a:p>
          <a:p>
            <a:pPr lvl="1" algn="just">
              <a:lnSpc>
                <a:spcPct val="160000"/>
              </a:lnSpc>
              <a:buFont typeface="Wingdings" panose="05000000000000000000" pitchFamily="2" charset="2"/>
              <a:buChar char="Ø"/>
            </a:pPr>
            <a:r>
              <a:rPr lang="en-US" sz="2800" dirty="0">
                <a:latin typeface="Arial Narrow" panose="020B0606020202030204" pitchFamily="34" charset="0"/>
              </a:rPr>
              <a:t>  At the base of the prostate, the ductus deferens is joined at an acute 	angle by the duct of the seminal vesicle to form the ejaculatory duct.</a:t>
            </a:r>
          </a:p>
          <a:p>
            <a:pPr lvl="1" algn="just">
              <a:lnSpc>
                <a:spcPct val="160000"/>
              </a:lnSpc>
              <a:buFont typeface="Wingdings" panose="05000000000000000000" pitchFamily="2" charset="2"/>
              <a:buChar char="Ø"/>
            </a:pPr>
            <a:r>
              <a:rPr lang="en-US" sz="2800" dirty="0">
                <a:latin typeface="Arial Narrow" panose="020B0606020202030204" pitchFamily="34" charset="0"/>
              </a:rPr>
              <a:t> The part of the ductus lying behind the base of the bladder, is dilated and 	tortuous and is known as the ampulla.</a:t>
            </a:r>
            <a:endParaRPr lang="en-IN" sz="2800" dirty="0">
              <a:latin typeface="Arial Narrow" panose="020B0606020202030204" pitchFamily="34" charset="0"/>
            </a:endParaRPr>
          </a:p>
        </p:txBody>
      </p:sp>
    </p:spTree>
    <p:extLst>
      <p:ext uri="{BB962C8B-B14F-4D97-AF65-F5344CB8AC3E}">
        <p14:creationId xmlns:p14="http://schemas.microsoft.com/office/powerpoint/2010/main" xmlns="" val="2638730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EA9BED-8E7F-4BB1-BB07-9ED1ECDB6E10}"/>
              </a:ext>
            </a:extLst>
          </p:cNvPr>
          <p:cNvSpPr>
            <a:spLocks noGrp="1"/>
          </p:cNvSpPr>
          <p:nvPr>
            <p:ph type="title"/>
          </p:nvPr>
        </p:nvSpPr>
        <p:spPr>
          <a:xfrm>
            <a:off x="838200" y="365125"/>
            <a:ext cx="10515600" cy="1087755"/>
          </a:xfrm>
        </p:spPr>
        <p:txBody>
          <a:bodyPr>
            <a:normAutofit fontScale="90000"/>
          </a:bodyPr>
          <a:lstStyle/>
          <a:p>
            <a:r>
              <a:rPr lang="en-US" sz="3200" b="1" dirty="0">
                <a:latin typeface="Arial Narrow" panose="020B0606020202030204" pitchFamily="34" charset="0"/>
              </a:rPr>
              <a:t/>
            </a:r>
            <a:br>
              <a:rPr lang="en-US" sz="3200" b="1" dirty="0">
                <a:latin typeface="Arial Narrow" panose="020B0606020202030204" pitchFamily="34" charset="0"/>
              </a:rPr>
            </a:br>
            <a:r>
              <a:rPr lang="en-US" sz="3200" b="1" dirty="0">
                <a:solidFill>
                  <a:srgbClr val="C00000"/>
                </a:solidFill>
                <a:latin typeface="Arial Narrow" panose="020B0606020202030204" pitchFamily="34" charset="0"/>
              </a:rPr>
              <a:t/>
            </a:r>
            <a:br>
              <a:rPr lang="en-US" sz="3200" b="1" dirty="0">
                <a:solidFill>
                  <a:srgbClr val="C00000"/>
                </a:solidFill>
                <a:latin typeface="Arial Narrow" panose="020B0606020202030204" pitchFamily="34" charset="0"/>
              </a:rPr>
            </a:br>
            <a:endParaRPr lang="en-IN" sz="3200" dirty="0">
              <a:latin typeface="Arial Narrow" panose="020B0606020202030204" pitchFamily="34" charset="0"/>
            </a:endParaRPr>
          </a:p>
        </p:txBody>
      </p:sp>
      <p:sp>
        <p:nvSpPr>
          <p:cNvPr id="3" name="Content Placeholder 2">
            <a:extLst>
              <a:ext uri="{FF2B5EF4-FFF2-40B4-BE49-F238E27FC236}">
                <a16:creationId xmlns:a16="http://schemas.microsoft.com/office/drawing/2014/main" xmlns="" id="{49F8AECD-5AA7-42FD-9C1B-2BCE103374C7}"/>
              </a:ext>
            </a:extLst>
          </p:cNvPr>
          <p:cNvSpPr>
            <a:spLocks noGrp="1"/>
          </p:cNvSpPr>
          <p:nvPr>
            <p:ph idx="1"/>
          </p:nvPr>
        </p:nvSpPr>
        <p:spPr>
          <a:xfrm>
            <a:off x="838200" y="447040"/>
            <a:ext cx="10515600" cy="5729923"/>
          </a:xfrm>
        </p:spPr>
        <p:txBody>
          <a:bodyPr>
            <a:normAutofit fontScale="92500" lnSpcReduction="20000"/>
          </a:bodyPr>
          <a:lstStyle/>
          <a:p>
            <a:pPr marL="0" indent="0" algn="just" eaLnBrk="1" fontAlgn="auto" hangingPunct="1">
              <a:lnSpc>
                <a:spcPct val="160000"/>
              </a:lnSpc>
              <a:spcBef>
                <a:spcPts val="0"/>
              </a:spcBef>
              <a:spcAft>
                <a:spcPts val="600"/>
              </a:spcAft>
              <a:buNone/>
              <a:defRPr/>
            </a:pPr>
            <a:r>
              <a:rPr lang="en-US" sz="2800" b="1" dirty="0">
                <a:latin typeface="Arial Narrow" panose="020B0606020202030204" pitchFamily="34" charset="0"/>
              </a:rPr>
              <a:t>Arterial Supply:</a:t>
            </a:r>
          </a:p>
          <a:p>
            <a:pPr marL="0" indent="0" algn="just" eaLnBrk="1" fontAlgn="auto" hangingPunct="1">
              <a:lnSpc>
                <a:spcPct val="160000"/>
              </a:lnSpc>
              <a:spcBef>
                <a:spcPts val="0"/>
              </a:spcBef>
              <a:spcAft>
                <a:spcPts val="600"/>
              </a:spcAft>
              <a:buNone/>
              <a:defRPr/>
            </a:pPr>
            <a:r>
              <a:rPr lang="en-US" sz="2800" dirty="0">
                <a:latin typeface="Arial Narrow" panose="020B0606020202030204" pitchFamily="34" charset="0"/>
              </a:rPr>
              <a:t>	The artery to the ductus deferens arises from one of the terminal branches of 	the superior vesical artery. </a:t>
            </a:r>
            <a:r>
              <a:rPr lang="en-US" dirty="0">
                <a:latin typeface="Arial Narrow" panose="020B0606020202030204" pitchFamily="34" charset="0"/>
              </a:rPr>
              <a:t>It accompanies the ductus to testis where it 	anastomoses with the testicular artery.</a:t>
            </a:r>
          </a:p>
          <a:p>
            <a:pPr marL="0" indent="0" algn="just" eaLnBrk="1" fontAlgn="auto" hangingPunct="1">
              <a:lnSpc>
                <a:spcPct val="160000"/>
              </a:lnSpc>
              <a:spcBef>
                <a:spcPts val="0"/>
              </a:spcBef>
              <a:spcAft>
                <a:spcPts val="600"/>
              </a:spcAft>
              <a:buNone/>
              <a:defRPr/>
            </a:pPr>
            <a:r>
              <a:rPr lang="en-US" sz="2800" b="1" dirty="0">
                <a:latin typeface="Arial Narrow" panose="020B0606020202030204" pitchFamily="34" charset="0"/>
              </a:rPr>
              <a:t>Venous Drainage</a:t>
            </a:r>
            <a:r>
              <a:rPr lang="en-US" sz="2800" dirty="0">
                <a:latin typeface="Arial Narrow" panose="020B0606020202030204" pitchFamily="34" charset="0"/>
              </a:rPr>
              <a:t>:</a:t>
            </a:r>
          </a:p>
          <a:p>
            <a:pPr marL="0" indent="0" algn="just" eaLnBrk="1" fontAlgn="auto" hangingPunct="1">
              <a:lnSpc>
                <a:spcPct val="160000"/>
              </a:lnSpc>
              <a:spcBef>
                <a:spcPts val="0"/>
              </a:spcBef>
              <a:spcAft>
                <a:spcPts val="600"/>
              </a:spcAft>
              <a:buNone/>
              <a:defRPr/>
            </a:pPr>
            <a:r>
              <a:rPr lang="en-US" dirty="0">
                <a:latin typeface="Arial Narrow" panose="020B0606020202030204" pitchFamily="34" charset="0"/>
              </a:rPr>
              <a:t>	</a:t>
            </a:r>
            <a:r>
              <a:rPr lang="en-US" sz="2800" dirty="0">
                <a:latin typeface="Arial Narrow" panose="020B0606020202030204" pitchFamily="34" charset="0"/>
              </a:rPr>
              <a:t> veins from the ductus join the vesical venous plexus which opens into the 	internal iliac vein.</a:t>
            </a:r>
            <a:endParaRPr lang="en-US" sz="2800" b="1" dirty="0">
              <a:latin typeface="Arial Narrow" panose="020B0606020202030204" pitchFamily="34" charset="0"/>
            </a:endParaRPr>
          </a:p>
          <a:p>
            <a:pPr marL="0" indent="0" algn="just" eaLnBrk="1" fontAlgn="auto" hangingPunct="1">
              <a:lnSpc>
                <a:spcPct val="160000"/>
              </a:lnSpc>
              <a:spcBef>
                <a:spcPts val="0"/>
              </a:spcBef>
              <a:spcAft>
                <a:spcPts val="600"/>
              </a:spcAft>
              <a:buNone/>
              <a:defRPr/>
            </a:pPr>
            <a:r>
              <a:rPr lang="en-US" sz="2800" b="1" dirty="0">
                <a:latin typeface="Arial Narrow" panose="020B0606020202030204" pitchFamily="34" charset="0"/>
              </a:rPr>
              <a:t>Development:</a:t>
            </a:r>
          </a:p>
          <a:p>
            <a:pPr marL="0" indent="0" algn="just" eaLnBrk="1" fontAlgn="auto" hangingPunct="1">
              <a:lnSpc>
                <a:spcPct val="160000"/>
              </a:lnSpc>
              <a:spcBef>
                <a:spcPts val="0"/>
              </a:spcBef>
              <a:spcAft>
                <a:spcPts val="600"/>
              </a:spcAft>
              <a:buNone/>
              <a:defRPr/>
            </a:pPr>
            <a:r>
              <a:rPr lang="en-US" sz="2800" dirty="0">
                <a:latin typeface="Arial Narrow" panose="020B0606020202030204" pitchFamily="34" charset="0"/>
              </a:rPr>
              <a:t>	Ductus deferens develops from the mesonephric duct.</a:t>
            </a:r>
          </a:p>
          <a:p>
            <a:pPr marL="0" indent="0" algn="just" eaLnBrk="1" fontAlgn="auto" hangingPunct="1">
              <a:lnSpc>
                <a:spcPct val="150000"/>
              </a:lnSpc>
              <a:spcBef>
                <a:spcPts val="0"/>
              </a:spcBef>
              <a:spcAft>
                <a:spcPts val="600"/>
              </a:spcAft>
              <a:buNone/>
              <a:defRPr/>
            </a:pPr>
            <a:endParaRPr lang="en-US" sz="2800" dirty="0">
              <a:latin typeface="Arial Narrow" panose="020B0606020202030204" pitchFamily="34" charset="0"/>
            </a:endParaRPr>
          </a:p>
          <a:p>
            <a:pPr marL="0" indent="0" algn="just" fontAlgn="auto">
              <a:spcBef>
                <a:spcPts val="0"/>
              </a:spcBef>
              <a:spcAft>
                <a:spcPts val="600"/>
              </a:spcAft>
              <a:buNone/>
              <a:defRPr/>
            </a:pPr>
            <a:endParaRPr lang="en-US" sz="2800" dirty="0">
              <a:latin typeface="Helvetica Narrow" pitchFamily="34" charset="0"/>
            </a:endParaRPr>
          </a:p>
          <a:p>
            <a:pPr marL="0" indent="0">
              <a:buNone/>
            </a:pPr>
            <a:endParaRPr lang="en-IN" dirty="0"/>
          </a:p>
        </p:txBody>
      </p:sp>
    </p:spTree>
    <p:extLst>
      <p:ext uri="{BB962C8B-B14F-4D97-AF65-F5344CB8AC3E}">
        <p14:creationId xmlns:p14="http://schemas.microsoft.com/office/powerpoint/2010/main" xmlns="" val="1059260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A743991-A2F1-469E-8D1A-923A4C92259F}"/>
              </a:ext>
            </a:extLst>
          </p:cNvPr>
          <p:cNvSpPr>
            <a:spLocks noGrp="1"/>
          </p:cNvSpPr>
          <p:nvPr>
            <p:ph idx="1"/>
          </p:nvPr>
        </p:nvSpPr>
        <p:spPr>
          <a:xfrm>
            <a:off x="838200" y="386080"/>
            <a:ext cx="10515600" cy="5790883"/>
          </a:xfrm>
        </p:spPr>
        <p:txBody>
          <a:bodyPr>
            <a:normAutofit fontScale="40000" lnSpcReduction="20000"/>
          </a:bodyPr>
          <a:lstStyle/>
          <a:p>
            <a:pPr marL="0" indent="0" algn="just" eaLnBrk="1" fontAlgn="auto" hangingPunct="1">
              <a:lnSpc>
                <a:spcPct val="170000"/>
              </a:lnSpc>
              <a:spcBef>
                <a:spcPts val="0"/>
              </a:spcBef>
              <a:spcAft>
                <a:spcPts val="600"/>
              </a:spcAft>
              <a:buNone/>
              <a:defRPr/>
            </a:pPr>
            <a:r>
              <a:rPr lang="en-US" sz="7000" b="1" dirty="0">
                <a:latin typeface="Arial Narrow" panose="020B0606020202030204" pitchFamily="34" charset="0"/>
              </a:rPr>
              <a:t>Histology :</a:t>
            </a:r>
          </a:p>
          <a:p>
            <a:pPr lvl="2" algn="just">
              <a:lnSpc>
                <a:spcPct val="170000"/>
              </a:lnSpc>
              <a:spcBef>
                <a:spcPts val="0"/>
              </a:spcBef>
              <a:spcAft>
                <a:spcPts val="600"/>
              </a:spcAft>
              <a:buFont typeface="Wingdings" panose="05000000000000000000" pitchFamily="2" charset="2"/>
              <a:buChar char="Ø"/>
              <a:defRPr/>
            </a:pPr>
            <a:r>
              <a:rPr lang="en-US" sz="4000" dirty="0">
                <a:latin typeface="Arial Narrow" panose="020B0606020202030204" pitchFamily="34" charset="0"/>
              </a:rPr>
              <a:t> </a:t>
            </a:r>
            <a:r>
              <a:rPr lang="en-US" sz="6000" dirty="0">
                <a:latin typeface="Arial Narrow" panose="020B0606020202030204" pitchFamily="34" charset="0"/>
              </a:rPr>
              <a:t>Lining epithelium is of pseudostratified ciliated type.</a:t>
            </a:r>
          </a:p>
          <a:p>
            <a:pPr lvl="2" algn="just">
              <a:lnSpc>
                <a:spcPct val="170000"/>
              </a:lnSpc>
              <a:spcBef>
                <a:spcPts val="0"/>
              </a:spcBef>
              <a:spcAft>
                <a:spcPts val="600"/>
              </a:spcAft>
              <a:buFont typeface="Wingdings" panose="05000000000000000000" pitchFamily="2" charset="2"/>
              <a:buChar char="Ø"/>
              <a:defRPr/>
            </a:pPr>
            <a:r>
              <a:rPr lang="en-US" sz="6000" dirty="0">
                <a:latin typeface="Arial Narrow" panose="020B0606020202030204" pitchFamily="34" charset="0"/>
              </a:rPr>
              <a:t> The underlying lamina propria contains elastic </a:t>
            </a:r>
            <a:r>
              <a:rPr lang="en-US" sz="6000" dirty="0" err="1">
                <a:latin typeface="Arial Narrow" panose="020B0606020202030204" pitchFamily="34" charset="0"/>
              </a:rPr>
              <a:t>fibres</a:t>
            </a:r>
            <a:r>
              <a:rPr lang="en-US" sz="6000" dirty="0">
                <a:latin typeface="Arial Narrow" panose="020B0606020202030204" pitchFamily="34" charset="0"/>
              </a:rPr>
              <a:t>.</a:t>
            </a:r>
          </a:p>
          <a:p>
            <a:pPr lvl="2" algn="just">
              <a:lnSpc>
                <a:spcPct val="170000"/>
              </a:lnSpc>
              <a:spcBef>
                <a:spcPts val="0"/>
              </a:spcBef>
              <a:spcAft>
                <a:spcPts val="600"/>
              </a:spcAft>
              <a:buFont typeface="Wingdings" panose="05000000000000000000" pitchFamily="2" charset="2"/>
              <a:buChar char="Ø"/>
              <a:defRPr/>
            </a:pPr>
            <a:r>
              <a:rPr lang="en-US" sz="6000" dirty="0">
                <a:latin typeface="Arial Narrow" panose="020B0606020202030204" pitchFamily="34" charset="0"/>
              </a:rPr>
              <a:t> Adventitia is made of thin connective tissue layer with fine nerves and arterioles.</a:t>
            </a:r>
          </a:p>
          <a:p>
            <a:pPr lvl="2" algn="just">
              <a:lnSpc>
                <a:spcPct val="170000"/>
              </a:lnSpc>
              <a:spcBef>
                <a:spcPts val="0"/>
              </a:spcBef>
              <a:spcAft>
                <a:spcPts val="600"/>
              </a:spcAft>
              <a:buFont typeface="Wingdings" panose="05000000000000000000" pitchFamily="2" charset="2"/>
              <a:buChar char="Ø"/>
              <a:defRPr/>
            </a:pPr>
            <a:r>
              <a:rPr lang="en-US" sz="6000" dirty="0">
                <a:latin typeface="Arial Narrow" panose="020B0606020202030204" pitchFamily="34" charset="0"/>
              </a:rPr>
              <a:t> Muscle coat is having three layers.</a:t>
            </a:r>
          </a:p>
          <a:p>
            <a:pPr lvl="4" algn="just">
              <a:lnSpc>
                <a:spcPct val="170000"/>
              </a:lnSpc>
              <a:spcBef>
                <a:spcPts val="0"/>
              </a:spcBef>
              <a:spcAft>
                <a:spcPts val="600"/>
              </a:spcAft>
              <a:buFont typeface="Wingdings" panose="05000000000000000000" pitchFamily="2" charset="2"/>
              <a:buChar char="Ø"/>
              <a:defRPr/>
            </a:pPr>
            <a:r>
              <a:rPr lang="en-US" sz="6000" dirty="0">
                <a:latin typeface="Arial Narrow" panose="020B0606020202030204" pitchFamily="34" charset="0"/>
              </a:rPr>
              <a:t>Outer layer is longitudinal type</a:t>
            </a:r>
          </a:p>
          <a:p>
            <a:pPr lvl="4" algn="just">
              <a:lnSpc>
                <a:spcPct val="170000"/>
              </a:lnSpc>
              <a:spcBef>
                <a:spcPts val="0"/>
              </a:spcBef>
              <a:spcAft>
                <a:spcPts val="600"/>
              </a:spcAft>
              <a:buFont typeface="Wingdings" panose="05000000000000000000" pitchFamily="2" charset="2"/>
              <a:buChar char="Ø"/>
              <a:defRPr/>
            </a:pPr>
            <a:r>
              <a:rPr lang="en-US" sz="6000" dirty="0">
                <a:latin typeface="Arial Narrow" panose="020B0606020202030204" pitchFamily="34" charset="0"/>
              </a:rPr>
              <a:t>Middle layer is circular</a:t>
            </a:r>
          </a:p>
          <a:p>
            <a:pPr lvl="4" algn="just">
              <a:lnSpc>
                <a:spcPct val="170000"/>
              </a:lnSpc>
              <a:spcBef>
                <a:spcPts val="0"/>
              </a:spcBef>
              <a:spcAft>
                <a:spcPts val="600"/>
              </a:spcAft>
              <a:buFont typeface="Wingdings" panose="05000000000000000000" pitchFamily="2" charset="2"/>
              <a:buChar char="Ø"/>
              <a:defRPr/>
            </a:pPr>
            <a:r>
              <a:rPr lang="en-US" sz="6000" dirty="0">
                <a:latin typeface="Arial Narrow" panose="020B0606020202030204" pitchFamily="34" charset="0"/>
              </a:rPr>
              <a:t>Inner layer is longitudinal </a:t>
            </a:r>
          </a:p>
          <a:p>
            <a:pPr marL="0" indent="0" algn="just" eaLnBrk="1" fontAlgn="auto" hangingPunct="1">
              <a:lnSpc>
                <a:spcPct val="170000"/>
              </a:lnSpc>
              <a:spcBef>
                <a:spcPts val="0"/>
              </a:spcBef>
              <a:spcAft>
                <a:spcPts val="600"/>
              </a:spcAft>
              <a:buNone/>
              <a:defRPr/>
            </a:pPr>
            <a:r>
              <a:rPr lang="en-US" sz="5100" dirty="0">
                <a:latin typeface="Arial Narrow" panose="020B0606020202030204" pitchFamily="34" charset="0"/>
              </a:rPr>
              <a:t>		</a:t>
            </a:r>
          </a:p>
          <a:p>
            <a:pPr marL="0" indent="0" algn="just">
              <a:lnSpc>
                <a:spcPct val="200000"/>
              </a:lnSpc>
              <a:buNone/>
            </a:pPr>
            <a:endParaRPr lang="en-IN" dirty="0">
              <a:latin typeface="Arial Narrow" panose="020B0606020202030204" pitchFamily="34" charset="0"/>
            </a:endParaRPr>
          </a:p>
        </p:txBody>
      </p:sp>
    </p:spTree>
    <p:extLst>
      <p:ext uri="{BB962C8B-B14F-4D97-AF65-F5344CB8AC3E}">
        <p14:creationId xmlns:p14="http://schemas.microsoft.com/office/powerpoint/2010/main" xmlns="" val="787983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1B2820-2A4C-4E4A-96CE-D11C3016C4EB}"/>
              </a:ext>
            </a:extLst>
          </p:cNvPr>
          <p:cNvSpPr>
            <a:spLocks noGrp="1"/>
          </p:cNvSpPr>
          <p:nvPr>
            <p:ph type="title"/>
          </p:nvPr>
        </p:nvSpPr>
        <p:spPr>
          <a:xfrm>
            <a:off x="838200" y="365125"/>
            <a:ext cx="10515600" cy="803275"/>
          </a:xfrm>
        </p:spPr>
        <p:txBody>
          <a:bodyPr>
            <a:normAutofit fontScale="90000"/>
          </a:bodyPr>
          <a:lstStyle/>
          <a:p>
            <a:r>
              <a:rPr lang="en-US" sz="4400" b="1" dirty="0">
                <a:latin typeface="Arial Narrow" panose="020B0606020202030204" pitchFamily="34" charset="0"/>
              </a:rPr>
              <a:t/>
            </a:r>
            <a:br>
              <a:rPr lang="en-US" sz="4400" b="1" dirty="0">
                <a:latin typeface="Arial Narrow" panose="020B0606020202030204" pitchFamily="34" charset="0"/>
              </a:rPr>
            </a:br>
            <a:r>
              <a:rPr lang="en-US" sz="4400" b="1" dirty="0">
                <a:solidFill>
                  <a:srgbClr val="C00000"/>
                </a:solidFill>
                <a:latin typeface="Helvetica Narrow" pitchFamily="34" charset="0"/>
              </a:rPr>
              <a:t/>
            </a:r>
            <a:br>
              <a:rPr lang="en-US" sz="4400" b="1" dirty="0">
                <a:solidFill>
                  <a:srgbClr val="C00000"/>
                </a:solidFill>
                <a:latin typeface="Helvetica Narrow" pitchFamily="34" charset="0"/>
              </a:rPr>
            </a:br>
            <a:endParaRPr lang="en-IN" dirty="0"/>
          </a:p>
        </p:txBody>
      </p:sp>
      <p:sp>
        <p:nvSpPr>
          <p:cNvPr id="3" name="Content Placeholder 2">
            <a:extLst>
              <a:ext uri="{FF2B5EF4-FFF2-40B4-BE49-F238E27FC236}">
                <a16:creationId xmlns:a16="http://schemas.microsoft.com/office/drawing/2014/main" xmlns="" id="{B46FA1CB-C676-44B7-B7DE-78880D5306BC}"/>
              </a:ext>
            </a:extLst>
          </p:cNvPr>
          <p:cNvSpPr>
            <a:spLocks noGrp="1"/>
          </p:cNvSpPr>
          <p:nvPr>
            <p:ph idx="1"/>
          </p:nvPr>
        </p:nvSpPr>
        <p:spPr>
          <a:xfrm>
            <a:off x="838200" y="701040"/>
            <a:ext cx="10515600" cy="5475923"/>
          </a:xfrm>
        </p:spPr>
        <p:txBody>
          <a:bodyPr>
            <a:normAutofit/>
          </a:bodyPr>
          <a:lstStyle/>
          <a:p>
            <a:pPr algn="just" eaLnBrk="1" hangingPunct="1">
              <a:spcBef>
                <a:spcPct val="0"/>
              </a:spcBef>
              <a:spcAft>
                <a:spcPts val="600"/>
              </a:spcAft>
              <a:buFontTx/>
              <a:buNone/>
            </a:pPr>
            <a:r>
              <a:rPr lang="en-US" altLang="en-US" b="1" dirty="0">
                <a:latin typeface="Arial Narrow" panose="020B0606020202030204" pitchFamily="34" charset="0"/>
              </a:rPr>
              <a:t>Clinical Anatomy:</a:t>
            </a:r>
          </a:p>
          <a:p>
            <a:pPr algn="just" eaLnBrk="1" hangingPunct="1">
              <a:spcBef>
                <a:spcPct val="0"/>
              </a:spcBef>
              <a:spcAft>
                <a:spcPts val="600"/>
              </a:spcAft>
              <a:buFontTx/>
              <a:buNone/>
            </a:pPr>
            <a:r>
              <a:rPr lang="en-US" altLang="en-US" b="1" dirty="0">
                <a:latin typeface="Arial Narrow" panose="020B0606020202030204" pitchFamily="34" charset="0"/>
              </a:rPr>
              <a:t>		</a:t>
            </a:r>
          </a:p>
          <a:p>
            <a:pPr algn="just" eaLnBrk="1" hangingPunct="1">
              <a:lnSpc>
                <a:spcPct val="150000"/>
              </a:lnSpc>
              <a:spcBef>
                <a:spcPct val="0"/>
              </a:spcBef>
              <a:spcAft>
                <a:spcPts val="600"/>
              </a:spcAft>
              <a:buFontTx/>
              <a:buNone/>
            </a:pPr>
            <a:r>
              <a:rPr lang="en-US" altLang="en-US" b="1" dirty="0">
                <a:latin typeface="Arial Narrow" panose="020B0606020202030204" pitchFamily="34" charset="0"/>
              </a:rPr>
              <a:t>		</a:t>
            </a:r>
            <a:r>
              <a:rPr lang="en-US" altLang="en-US" dirty="0">
                <a:latin typeface="Arial Narrow" panose="020B0606020202030204" pitchFamily="34" charset="0"/>
              </a:rPr>
              <a:t>Vasectomy or removing part of the vas deferens is one of the commonest operations being done for purposes of family planning. </a:t>
            </a:r>
          </a:p>
          <a:p>
            <a:pPr marL="0" indent="0" algn="just" fontAlgn="auto">
              <a:lnSpc>
                <a:spcPct val="150000"/>
              </a:lnSpc>
              <a:spcBef>
                <a:spcPts val="0"/>
              </a:spcBef>
              <a:spcAft>
                <a:spcPts val="600"/>
              </a:spcAft>
              <a:buNone/>
              <a:defRPr/>
            </a:pPr>
            <a:r>
              <a:rPr lang="en-US" sz="2800" dirty="0">
                <a:latin typeface="Helvetica Narrow" pitchFamily="34" charset="0"/>
              </a:rPr>
              <a:t>	</a:t>
            </a:r>
            <a:endParaRPr lang="en-IN" dirty="0"/>
          </a:p>
        </p:txBody>
      </p:sp>
    </p:spTree>
    <p:extLst>
      <p:ext uri="{BB962C8B-B14F-4D97-AF65-F5344CB8AC3E}">
        <p14:creationId xmlns:p14="http://schemas.microsoft.com/office/powerpoint/2010/main" xmlns="" val="195761214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98</Words>
  <Application>Microsoft Office PowerPoint</Application>
  <PresentationFormat>Custom</PresentationFormat>
  <Paragraphs>52</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Oriel</vt:lpstr>
      <vt:lpstr>VAS DEFERENS</vt:lpstr>
      <vt:lpstr>Slide 2</vt:lpstr>
      <vt:lpstr>Slide 3</vt:lpstr>
      <vt:lpstr>Course and relations:</vt:lpstr>
      <vt:lpstr>Slide 5</vt:lpstr>
      <vt:lpstr>Slide 6</vt:lpstr>
      <vt:lpstr>  </vt:lpstr>
      <vt:lpstr>Slide 8</vt:lpstr>
      <vt:lpstr>  </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Brightwin Xavier</dc:creator>
  <cp:lastModifiedBy>New</cp:lastModifiedBy>
  <cp:revision>76</cp:revision>
  <dcterms:created xsi:type="dcterms:W3CDTF">2022-01-19T08:46:39Z</dcterms:created>
  <dcterms:modified xsi:type="dcterms:W3CDTF">2022-01-25T10:53:12Z</dcterms:modified>
</cp:coreProperties>
</file>